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5"/>
  </p:notesMasterIdLst>
  <p:sldIdLst>
    <p:sldId id="267" r:id="rId2"/>
    <p:sldId id="257" r:id="rId3"/>
    <p:sldId id="258" r:id="rId4"/>
    <p:sldId id="268" r:id="rId5"/>
    <p:sldId id="256" r:id="rId6"/>
    <p:sldId id="269" r:id="rId7"/>
    <p:sldId id="25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94" autoAdjust="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B87FD-41CF-4377-AEA3-7144D184A4E6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5B5A9-6A50-455D-B4BC-9955842CE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95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 that the question assures us that the final state of the mixture is liquid (“</a:t>
            </a:r>
            <a:r>
              <a:rPr lang="en-AU" sz="1200" cap="none" dirty="0"/>
              <a:t>what is the final temperature </a:t>
            </a:r>
            <a:r>
              <a:rPr lang="en-AU" sz="1200" b="0" cap="none" dirty="0"/>
              <a:t>of the </a:t>
            </a:r>
            <a:r>
              <a:rPr lang="en-AU" sz="1200" b="1" cap="none" dirty="0"/>
              <a:t>water</a:t>
            </a:r>
            <a:r>
              <a:rPr lang="en-AU" sz="1200" b="0" cap="none" dirty="0"/>
              <a:t>?</a:t>
            </a:r>
            <a:r>
              <a:rPr lang="en-AU" sz="1200" cap="none" dirty="0"/>
              <a:t>”).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B5A9-6A50-455D-B4BC-9955842CE99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80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 that the question assures us that the final state of the mixture is liquid (“</a:t>
            </a:r>
            <a:r>
              <a:rPr lang="en-AU" sz="1200" cap="none" dirty="0"/>
              <a:t>what is the final temperature </a:t>
            </a:r>
            <a:r>
              <a:rPr lang="en-AU" sz="1200" b="0" cap="none" dirty="0"/>
              <a:t>of the </a:t>
            </a:r>
            <a:r>
              <a:rPr lang="en-AU" sz="1200" b="1" cap="none" dirty="0"/>
              <a:t>water</a:t>
            </a:r>
            <a:r>
              <a:rPr lang="en-AU" sz="1200" b="0" cap="none" dirty="0"/>
              <a:t>?</a:t>
            </a:r>
            <a:r>
              <a:rPr lang="en-AU" sz="1200" cap="none" dirty="0"/>
              <a:t>”).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B5A9-6A50-455D-B4BC-9955842CE99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846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05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340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9056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116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884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840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38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3063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073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CF05-502C-4697-ACAB-96207773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15660-ACCF-45FA-8060-6BCC85C4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5C22F-5A67-46C2-A301-C4735BE8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9FD6C-6423-4F48-8BEF-1619AA95A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45EB3-8816-4596-933F-32EFDA5B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646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234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02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69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537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490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128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236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7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CE5C4D-516F-4E53-80D3-B8A5A68F8F22}" type="datetimeFigureOut">
              <a:rPr lang="en-AU" smtClean="0"/>
              <a:t>21/02/2022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CE2466-1C93-448C-8717-730D88BD7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546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BD3F3-E83B-4679-8184-E18A21B055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Latent Heat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ABD65-35AA-4726-BD37-57C5D9C7C9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Year 11 Physics</a:t>
            </a:r>
          </a:p>
        </p:txBody>
      </p:sp>
    </p:spTree>
    <p:extLst>
      <p:ext uri="{BB962C8B-B14F-4D97-AF65-F5344CB8AC3E}">
        <p14:creationId xmlns:p14="http://schemas.microsoft.com/office/powerpoint/2010/main" val="202671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57F52-6712-4833-972D-AC670944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DB8DF-5718-4E69-A6CB-FCE80AC399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sz="2800" cap="none" dirty="0"/>
                  <a:t>How much heat is required to vaporise 5.0 kg of benzene at its boiling point? The latent heat of vaporisation of benzene is 4.0 × 10</a:t>
                </a:r>
                <a:r>
                  <a:rPr lang="en-AU" sz="2800" cap="none" baseline="30000" dirty="0"/>
                  <a:t>4</a:t>
                </a:r>
                <a:r>
                  <a:rPr lang="en-AU" sz="2800" cap="none" dirty="0"/>
                  <a:t> J kg</a:t>
                </a:r>
                <a:r>
                  <a:rPr lang="en-AU" sz="2800" cap="none" baseline="30000" dirty="0"/>
                  <a:t>-1</a:t>
                </a:r>
                <a:r>
                  <a:rPr lang="en-AU" sz="2800" cap="none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cap="none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2800" b="0" i="1" cap="none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cap="none" smtClean="0">
                          <a:latin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en-AU" sz="2800" b="0" cap="non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cap="none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2800" b="0" i="1" cap="none" smtClean="0">
                          <a:latin typeface="Cambria Math" panose="02040503050406030204" pitchFamily="18" charset="0"/>
                        </a:rPr>
                        <m:t>=5.0×4.0×</m:t>
                      </m:r>
                      <m:sSup>
                        <m:sSupPr>
                          <m:ctrlPr>
                            <a:rPr lang="en-AU" sz="2800" b="0" i="1" cap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cap="none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800" b="0" i="1" cap="none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AU" sz="2800" b="0" cap="non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cap="none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2800" b="0" i="1" cap="none" smtClean="0">
                          <a:latin typeface="Cambria Math" panose="02040503050406030204" pitchFamily="18" charset="0"/>
                        </a:rPr>
                        <m:t>=2.0×</m:t>
                      </m:r>
                      <m:sSup>
                        <m:sSupPr>
                          <m:ctrlPr>
                            <a:rPr lang="en-AU" sz="2800" b="0" i="1" cap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0" i="1" cap="none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800" b="0" i="1" cap="none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AU" sz="2800" b="0" i="1" cap="non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800" b="0" i="0" cap="none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AU" sz="2800" cap="non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DB8DF-5718-4E69-A6CB-FCE80AC39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59" t="-3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5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57F52-6712-4833-972D-AC670944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803564"/>
          </a:xfrm>
        </p:spPr>
        <p:txBody>
          <a:bodyPr/>
          <a:lstStyle/>
          <a:p>
            <a:r>
              <a:rPr lang="en-AU" dirty="0"/>
              <a:t>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DB8DF-5718-4E69-A6CB-FCE80AC399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" y="803565"/>
                <a:ext cx="12191998" cy="6054436"/>
              </a:xfrm>
            </p:spPr>
            <p:txBody>
              <a:bodyPr>
                <a:normAutofit/>
              </a:bodyPr>
              <a:lstStyle/>
              <a:p>
                <a:r>
                  <a:rPr lang="en-AU" sz="2400" cap="none" dirty="0"/>
                  <a:t>Calculate the amount of heat required to change 50 g of ice at -10 °C to steam at 120 °C.</a:t>
                </a:r>
                <a:br>
                  <a:rPr lang="en-AU" sz="2400" cap="none" dirty="0"/>
                </a:br>
                <a:r>
                  <a:rPr lang="en-AU" sz="2400" cap="none" dirty="0" err="1"/>
                  <a:t>c</a:t>
                </a:r>
                <a:r>
                  <a:rPr lang="en-AU" sz="2400" cap="none" baseline="-25000" dirty="0" err="1"/>
                  <a:t>water</a:t>
                </a:r>
                <a:r>
                  <a:rPr lang="en-AU" sz="2400" cap="none" dirty="0"/>
                  <a:t> = 4.18 × 10</a:t>
                </a:r>
                <a:r>
                  <a:rPr lang="en-AU" sz="2400" cap="none" baseline="30000" dirty="0"/>
                  <a:t>3</a:t>
                </a:r>
                <a:r>
                  <a:rPr lang="en-AU" sz="2400" cap="none" dirty="0"/>
                  <a:t> J kg</a:t>
                </a:r>
                <a:r>
                  <a:rPr lang="en-AU" sz="2400" cap="none" baseline="30000" dirty="0"/>
                  <a:t>-1</a:t>
                </a:r>
                <a:r>
                  <a:rPr lang="en-AU" sz="2400" cap="none" dirty="0"/>
                  <a:t> K</a:t>
                </a:r>
                <a:r>
                  <a:rPr lang="en-AU" sz="2400" cap="none" baseline="30000" dirty="0"/>
                  <a:t>-1</a:t>
                </a:r>
                <a:r>
                  <a:rPr lang="en-AU" sz="2400" cap="none" dirty="0"/>
                  <a:t>, </a:t>
                </a:r>
                <a:r>
                  <a:rPr lang="en-AU" sz="2400" cap="none" dirty="0" err="1"/>
                  <a:t>c</a:t>
                </a:r>
                <a:r>
                  <a:rPr lang="en-AU" sz="2400" cap="none" baseline="-25000" dirty="0" err="1"/>
                  <a:t>ice</a:t>
                </a:r>
                <a:r>
                  <a:rPr lang="en-AU" sz="2400" cap="none" dirty="0"/>
                  <a:t> = 2.10 × 10</a:t>
                </a:r>
                <a:r>
                  <a:rPr lang="en-AU" sz="2400" cap="none" baseline="30000" dirty="0"/>
                  <a:t>3</a:t>
                </a:r>
                <a:r>
                  <a:rPr lang="en-AU" sz="2400" cap="none" dirty="0"/>
                  <a:t> J kg</a:t>
                </a:r>
                <a:r>
                  <a:rPr lang="en-AU" sz="2400" cap="none" baseline="30000" dirty="0"/>
                  <a:t>-1</a:t>
                </a:r>
                <a:r>
                  <a:rPr lang="en-AU" sz="2400" cap="none" dirty="0"/>
                  <a:t> K</a:t>
                </a:r>
                <a:r>
                  <a:rPr lang="en-AU" sz="2400" cap="none" baseline="30000" dirty="0"/>
                  <a:t>-1</a:t>
                </a:r>
                <a:r>
                  <a:rPr lang="en-AU" sz="2400" cap="none" dirty="0"/>
                  <a:t>, </a:t>
                </a:r>
                <a:r>
                  <a:rPr lang="en-AU" sz="2400" cap="none" dirty="0" err="1"/>
                  <a:t>c</a:t>
                </a:r>
                <a:r>
                  <a:rPr lang="en-AU" sz="2400" cap="none" baseline="-25000" dirty="0" err="1"/>
                  <a:t>steam</a:t>
                </a:r>
                <a:r>
                  <a:rPr lang="en-AU" sz="2400" cap="none" dirty="0"/>
                  <a:t> = 2.00 × 10</a:t>
                </a:r>
                <a:r>
                  <a:rPr lang="en-AU" sz="2400" cap="none" baseline="30000" dirty="0"/>
                  <a:t>3</a:t>
                </a:r>
                <a:r>
                  <a:rPr lang="en-AU" sz="2400" cap="none" dirty="0"/>
                  <a:t> J kg</a:t>
                </a:r>
                <a:r>
                  <a:rPr lang="en-AU" sz="2400" cap="none" baseline="30000" dirty="0"/>
                  <a:t>-1</a:t>
                </a:r>
                <a:r>
                  <a:rPr lang="en-AU" sz="2400" cap="none" dirty="0"/>
                  <a:t> K</a:t>
                </a:r>
                <a:r>
                  <a:rPr lang="en-AU" sz="2400" cap="none" baseline="30000" dirty="0"/>
                  <a:t>-1</a:t>
                </a:r>
                <a:r>
                  <a:rPr lang="en-AU" sz="2400" cap="none" dirty="0"/>
                  <a:t>, </a:t>
                </a:r>
                <a:br>
                  <a:rPr lang="en-AU" sz="2400" cap="none" dirty="0"/>
                </a:br>
                <a:r>
                  <a:rPr lang="en-AU" sz="2400" cap="none" dirty="0" err="1"/>
                  <a:t>L</a:t>
                </a:r>
                <a:r>
                  <a:rPr lang="en-AU" sz="2400" cap="none" baseline="-25000" dirty="0" err="1"/>
                  <a:t>f</a:t>
                </a:r>
                <a:r>
                  <a:rPr lang="en-AU" sz="2400" cap="none" dirty="0"/>
                  <a:t> = 3.34 × 10</a:t>
                </a:r>
                <a:r>
                  <a:rPr lang="en-AU" sz="2400" cap="none" baseline="30000" dirty="0"/>
                  <a:t>5</a:t>
                </a:r>
                <a:r>
                  <a:rPr lang="en-AU" sz="2400" cap="none" dirty="0"/>
                  <a:t> J kg</a:t>
                </a:r>
                <a:r>
                  <a:rPr lang="en-AU" sz="2400" cap="none" baseline="30000" dirty="0"/>
                  <a:t>-1</a:t>
                </a:r>
                <a:r>
                  <a:rPr lang="en-AU" sz="2400" cap="none" dirty="0"/>
                  <a:t>, </a:t>
                </a:r>
                <a:r>
                  <a:rPr lang="en-AU" sz="2400" cap="none" dirty="0" err="1"/>
                  <a:t>L</a:t>
                </a:r>
                <a:r>
                  <a:rPr lang="en-AU" sz="2400" cap="none" baseline="-25000" dirty="0" err="1"/>
                  <a:t>v</a:t>
                </a:r>
                <a:r>
                  <a:rPr lang="en-AU" sz="2400" cap="none" dirty="0"/>
                  <a:t> = 2.26 × 10</a:t>
                </a:r>
                <a:r>
                  <a:rPr lang="en-AU" sz="2400" cap="none" baseline="30000" dirty="0"/>
                  <a:t>6</a:t>
                </a:r>
                <a:r>
                  <a:rPr lang="en-AU" sz="2400" cap="none" dirty="0"/>
                  <a:t> J kg</a:t>
                </a:r>
                <a:r>
                  <a:rPr lang="en-AU" sz="2400" cap="none" baseline="30000" dirty="0"/>
                  <a:t>-1</a:t>
                </a:r>
              </a:p>
              <a:p>
                <a:pPr marL="0" indent="0">
                  <a:buNone/>
                </a:pPr>
                <a:endParaRPr lang="en-AU" cap="non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heating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ice</m:t>
                          </m:r>
                        </m:sub>
                      </m:sSub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melting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ice</m:t>
                          </m:r>
                        </m:sub>
                      </m:sSub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heating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water</m:t>
                          </m:r>
                        </m:sub>
                      </m:sSub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boiling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water</m:t>
                          </m:r>
                        </m:sub>
                      </m:sSub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heating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steam</m:t>
                          </m:r>
                        </m:sub>
                      </m:sSub>
                    </m:oMath>
                  </m:oMathPara>
                </a14:m>
                <a:endParaRPr lang="en-AU" sz="2400" cap="none" dirty="0"/>
              </a:p>
              <a:p>
                <a:pPr marL="0" indent="0">
                  <a:buNone/>
                </a:pPr>
                <a:endParaRPr lang="en-AU" cap="non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ice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AU" sz="2400" b="0" i="0" cap="none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ice</m:t>
                          </m:r>
                        </m:sub>
                      </m:sSub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water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AU" sz="2400" b="0" i="0" cap="none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water</m:t>
                          </m:r>
                        </m:sub>
                      </m:sSub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steam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AU" sz="2400" b="0" i="0" cap="none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steam</m:t>
                          </m:r>
                        </m:sub>
                      </m:sSub>
                    </m:oMath>
                  </m:oMathPara>
                </a14:m>
                <a:endParaRPr lang="en-AU" b="0" i="1" cap="non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AU" sz="2400" i="1" cap="non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i="1" cap="none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400" b="0" i="0" cap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AU" sz="2400" b="0" i="0" cap="none" smtClean="0">
                                  <a:latin typeface="Cambria Math" panose="02040503050406030204" pitchFamily="18" charset="0"/>
                                </a:rPr>
                                <m:t>ice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AU" sz="2400" cap="none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AU" sz="2400" cap="none">
                                  <a:latin typeface="Cambria Math" panose="02040503050406030204" pitchFamily="18" charset="0"/>
                                </a:rPr>
                                <m:t>ice</m:t>
                              </m:r>
                            </m:sub>
                          </m:sSub>
                          <m:r>
                            <a:rPr lang="en-AU" sz="2400" i="1" cap="none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AU" sz="2400" cap="none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AU" sz="2400" i="1" cap="none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AU" sz="2400" b="0" i="0" cap="none" smtClean="0">
                                  <a:latin typeface="Cambria Math" panose="02040503050406030204" pitchFamily="18" charset="0"/>
                                </a:rPr>
                                <m:t>water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AU" sz="2400" cap="none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AU" sz="2400" cap="none">
                                  <a:latin typeface="Cambria Math" panose="02040503050406030204" pitchFamily="18" charset="0"/>
                                </a:rPr>
                                <m:t>water</m:t>
                              </m:r>
                            </m:sub>
                          </m:sSub>
                          <m:r>
                            <a:rPr lang="en-AU" sz="2400" i="1" cap="none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AU" sz="2400" cap="none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sub>
                          </m:sSub>
                          <m:r>
                            <a:rPr lang="en-AU" sz="2400" i="1" cap="none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AU" sz="2400" b="0" i="0" cap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AU" sz="2400" b="0" i="0" cap="none" smtClean="0">
                                  <a:latin typeface="Cambria Math" panose="02040503050406030204" pitchFamily="18" charset="0"/>
                                </a:rPr>
                                <m:t>steam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AU" sz="2400" cap="none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AU" sz="2400" cap="none">
                                  <a:latin typeface="Cambria Math" panose="02040503050406030204" pitchFamily="18" charset="0"/>
                                </a:rPr>
                                <m:t>steam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sz="2400" cap="none" dirty="0"/>
              </a:p>
              <a:p>
                <a:pPr marL="0" indent="0">
                  <a:buNone/>
                </a:pPr>
                <a:endParaRPr lang="en-AU" b="0" i="1" cap="non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AU" sz="2400" i="1" cap="none">
                          <a:latin typeface="Cambria Math" panose="02040503050406030204" pitchFamily="18" charset="0"/>
                        </a:rPr>
                        <m:t>=0.05</m:t>
                      </m:r>
                      <m:d>
                        <m:dPr>
                          <m:ctrlPr>
                            <a:rPr lang="en-AU" sz="2400" i="1" cap="none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i="1" cap="none"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AU" sz="2400" i="1" cap="none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U" sz="2400" i="1" cap="none">
                              <a:latin typeface="Cambria Math" panose="02040503050406030204" pitchFamily="18" charset="0"/>
                            </a:rPr>
                            <m:t>×10+3.34×</m:t>
                          </m:r>
                          <m:sSup>
                            <m:sSupPr>
                              <m:ctrlP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AU" sz="2400" i="1" cap="none">
                              <a:latin typeface="Cambria Math" panose="02040503050406030204" pitchFamily="18" charset="0"/>
                            </a:rPr>
                            <m:t>+4.18×</m:t>
                          </m:r>
                          <m:sSup>
                            <m:sSupPr>
                              <m:ctrlP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i="1" cap="non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×100</m:t>
                          </m:r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+2.26×</m:t>
                          </m:r>
                          <m:sSup>
                            <m:sSup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+2.00×</m:t>
                          </m:r>
                          <m:sSup>
                            <m:sSup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×20</m:t>
                          </m:r>
                        </m:e>
                      </m:d>
                    </m:oMath>
                  </m:oMathPara>
                </a14:m>
                <a:endParaRPr lang="en-AU" sz="2400" cap="non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=1.54×</m:t>
                      </m:r>
                      <m:sSup>
                        <m:sSup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b="0" i="0" cap="none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AU" sz="2400" cap="non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DB8DF-5718-4E69-A6CB-FCE80AC39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" y="803565"/>
                <a:ext cx="12191998" cy="6054436"/>
              </a:xfrm>
              <a:blipFill>
                <a:blip r:embed="rId2"/>
                <a:stretch>
                  <a:fillRect l="-650" t="-1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8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57F52-6712-4833-972D-AC670944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803564"/>
          </a:xfrm>
        </p:spPr>
        <p:txBody>
          <a:bodyPr/>
          <a:lstStyle/>
          <a:p>
            <a:r>
              <a:rPr lang="en-AU" dirty="0"/>
              <a:t>Example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DB8DF-5718-4E69-A6CB-FCE80AC399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" y="803565"/>
                <a:ext cx="12191998" cy="6054436"/>
              </a:xfrm>
            </p:spPr>
            <p:txBody>
              <a:bodyPr>
                <a:normAutofit/>
              </a:bodyPr>
              <a:lstStyle/>
              <a:p>
                <a:r>
                  <a:rPr lang="en-AU" sz="2400" cap="none" dirty="0"/>
                  <a:t>0.25 kg of ice at -30.0 °C is added to 6.0 L of water at 70.0 °C. Assuming no heat is lost to the surroundings, what is the final temperature of the water? The density of water is 1 g mL</a:t>
                </a:r>
                <a:r>
                  <a:rPr lang="en-AU" sz="2400" cap="none" baseline="30000" dirty="0"/>
                  <a:t>-1</a:t>
                </a:r>
                <a:r>
                  <a:rPr lang="en-AU" sz="2400" cap="none" dirty="0"/>
                  <a:t>. (Other constants can be found in your Formulae and Data Booklet.)</a:t>
                </a:r>
              </a:p>
              <a:p>
                <a:pPr marL="0" indent="0">
                  <a:buNone/>
                </a:pPr>
                <a:endParaRPr lang="en-AU" cap="non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2400" b="0" i="0" cap="none" smtClean="0">
                          <a:latin typeface="Cambria Math" panose="02040503050406030204" pitchFamily="18" charset="0"/>
                        </a:rPr>
                        <m:t>heat</m:t>
                      </m:r>
                      <m:r>
                        <m:rPr>
                          <m:nor/>
                        </m:rPr>
                        <a:rPr lang="en-AU" sz="2400" b="0" i="0" cap="non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b="0" i="0" cap="none" smtClean="0">
                          <a:latin typeface="Cambria Math" panose="02040503050406030204" pitchFamily="18" charset="0"/>
                        </a:rPr>
                        <m:t>lost</m:t>
                      </m:r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2400" b="0" i="0" cap="none" smtClean="0">
                          <a:latin typeface="Cambria Math" panose="02040503050406030204" pitchFamily="18" charset="0"/>
                        </a:rPr>
                        <m:t>heat</m:t>
                      </m:r>
                      <m:r>
                        <m:rPr>
                          <m:nor/>
                        </m:rPr>
                        <a:rPr lang="en-AU" sz="2400" b="0" i="0" cap="non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b="0" i="0" cap="none" smtClean="0">
                          <a:latin typeface="Cambria Math" panose="02040503050406030204" pitchFamily="18" charset="0"/>
                        </a:rPr>
                        <m:t>gained</m:t>
                      </m:r>
                    </m:oMath>
                  </m:oMathPara>
                </a14:m>
                <a:endParaRPr lang="en-AU" sz="2400" cap="none" dirty="0"/>
              </a:p>
              <a:p>
                <a:pPr marL="0" indent="0">
                  <a:buNone/>
                </a:pPr>
                <a:endParaRPr lang="en-AU" cap="non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hot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water</m:t>
                          </m:r>
                        </m:sub>
                      </m:sSub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water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AU" sz="2400" b="0" i="0" cap="none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hot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water</m:t>
                          </m:r>
                        </m:sub>
                      </m:sSub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ice</m:t>
                          </m:r>
                        </m:sub>
                      </m:sSub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ice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AU" sz="2400" b="0" i="0" cap="none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ice</m:t>
                          </m:r>
                        </m:sub>
                      </m:sSub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ice</m:t>
                          </m:r>
                        </m:sub>
                      </m:sSub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ice</m:t>
                          </m:r>
                        </m:sub>
                      </m:sSub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water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AU" sz="2400" b="0" i="0" cap="none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cold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water</m:t>
                          </m:r>
                        </m:sub>
                      </m:sSub>
                    </m:oMath>
                  </m:oMathPara>
                </a14:m>
                <a:endParaRPr lang="en-AU" sz="2400" cap="non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hot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water</m:t>
                          </m:r>
                        </m:sub>
                      </m:sSub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water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AU" sz="2400" b="0" i="0" cap="none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hot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water</m:t>
                          </m:r>
                        </m:sub>
                      </m:sSub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ice</m:t>
                          </m:r>
                        </m:sub>
                      </m:sSub>
                      <m:d>
                        <m:d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AU" sz="2400" b="0" i="0" cap="none" smtClean="0">
                                  <a:latin typeface="Cambria Math" panose="02040503050406030204" pitchFamily="18" charset="0"/>
                                </a:rPr>
                                <m:t>ice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AU" sz="2400" b="0" i="0" cap="none" smtClean="0">
                                  <a:latin typeface="Cambria Math" panose="02040503050406030204" pitchFamily="18" charset="0"/>
                                </a:rPr>
                                <m:t>ice</m:t>
                              </m:r>
                            </m:sub>
                          </m:sSub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AU" sz="2400" b="0" i="0" cap="none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AU" sz="2400" b="0" i="0" cap="none" smtClean="0">
                                  <a:latin typeface="Cambria Math" panose="02040503050406030204" pitchFamily="18" charset="0"/>
                                </a:rPr>
                                <m:t>water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AU" sz="2400" b="0" i="0" cap="none" smtClean="0">
                                  <a:latin typeface="Cambria Math" panose="02040503050406030204" pitchFamily="18" charset="0"/>
                                </a:rPr>
                                <m:t>cold</m:t>
                              </m:r>
                              <m:r>
                                <m:rPr>
                                  <m:nor/>
                                </m:rPr>
                                <a:rPr lang="en-AU" sz="2400" b="0" i="0" cap="none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AU" sz="2400" b="0" i="0" cap="none" smtClean="0">
                                  <a:latin typeface="Cambria Math" panose="02040503050406030204" pitchFamily="18" charset="0"/>
                                </a:rPr>
                                <m:t>water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sz="2400" cap="none" dirty="0"/>
              </a:p>
              <a:p>
                <a:pPr marL="0" indent="0">
                  <a:buNone/>
                </a:pPr>
                <a:endParaRPr lang="en-AU" i="1" cap="non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6.0×4.18×</m:t>
                      </m:r>
                      <m:sSup>
                        <m:sSup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70−</m:t>
                          </m:r>
                          <m:sSub>
                            <m:sSub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AU" sz="2400" b="0" i="0" cap="none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e>
                      </m:d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=0.25×</m:t>
                      </m:r>
                      <m:d>
                        <m:d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2.10×</m:t>
                          </m:r>
                          <m:sSup>
                            <m:sSup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×30+3.34×</m:t>
                          </m:r>
                          <m:sSup>
                            <m:sSup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+4.18×</m:t>
                          </m:r>
                          <m:sSup>
                            <m:sSup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400" b="0" i="1" cap="none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b="0" i="1" cap="none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AU" sz="2400" b="0" i="0" cap="none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sub>
                              </m:sSub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AU" sz="2400" cap="non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DB8DF-5718-4E69-A6CB-FCE80AC39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" y="803565"/>
                <a:ext cx="12191998" cy="6054436"/>
              </a:xfrm>
              <a:blipFill>
                <a:blip r:embed="rId3"/>
                <a:stretch>
                  <a:fillRect l="-650" t="-101" r="-6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3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57F52-6712-4833-972D-AC670944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803564"/>
          </a:xfrm>
        </p:spPr>
        <p:txBody>
          <a:bodyPr/>
          <a:lstStyle/>
          <a:p>
            <a:r>
              <a:rPr lang="en-AU" dirty="0"/>
              <a:t>Example 3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DB8DF-5718-4E69-A6CB-FCE80AC399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" y="803565"/>
                <a:ext cx="12191998" cy="60544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6.0×4.18×</m:t>
                      </m:r>
                      <m:sSup>
                        <m:sSup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70−</m:t>
                          </m:r>
                          <m:sSub>
                            <m:sSub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AU" sz="2400" b="0" i="0" cap="none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e>
                      </m:d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=0.25×</m:t>
                      </m:r>
                      <m:d>
                        <m:d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2.10×</m:t>
                          </m:r>
                          <m:sSup>
                            <m:sSup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×30+3.34×</m:t>
                          </m:r>
                          <m:sSup>
                            <m:sSup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+4.18×</m:t>
                          </m:r>
                          <m:sSup>
                            <m:sSup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400" b="0" i="1" cap="none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b="0" i="1" cap="none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AU" sz="2400" b="0" i="0" cap="none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sub>
                              </m:sSub>
                              <m:r>
                                <a:rPr lang="en-AU" sz="2400" b="0" i="1" cap="none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AU" sz="2400" cap="none" dirty="0"/>
              </a:p>
              <a:p>
                <a:pPr marL="0" indent="0">
                  <a:buNone/>
                </a:pPr>
                <a:endParaRPr lang="en-AU" cap="non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1755600−25080 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=15750+83500+1045 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m:oMathPara>
                </a14:m>
                <a:endParaRPr lang="en-AU" sz="2400" cap="none" dirty="0"/>
              </a:p>
              <a:p>
                <a:pPr marL="0" indent="0">
                  <a:buNone/>
                </a:pPr>
                <a:endParaRPr lang="en-AU" cap="non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1656350=26125 </m:t>
                      </m:r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m:oMathPara>
                </a14:m>
                <a:endParaRPr lang="en-AU" sz="2400" cap="none" dirty="0"/>
              </a:p>
              <a:p>
                <a:pPr marL="0" indent="0">
                  <a:buNone/>
                </a:pPr>
                <a:endParaRPr lang="en-AU" cap="non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 b="0" i="0" cap="none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1656350</m:t>
                          </m:r>
                        </m:num>
                        <m:den>
                          <m:r>
                            <a:rPr lang="en-AU" sz="2400" b="0" i="1" cap="none" smtClean="0">
                              <a:latin typeface="Cambria Math" panose="02040503050406030204" pitchFamily="18" charset="0"/>
                            </a:rPr>
                            <m:t>26125</m:t>
                          </m:r>
                        </m:den>
                      </m:f>
                      <m:r>
                        <a:rPr lang="en-AU" sz="2400" b="0" i="1" cap="none" smtClean="0">
                          <a:latin typeface="Cambria Math" panose="02040503050406030204" pitchFamily="18" charset="0"/>
                        </a:rPr>
                        <m:t>=63.4 °</m:t>
                      </m:r>
                      <m:r>
                        <m:rPr>
                          <m:nor/>
                        </m:rPr>
                        <a:rPr lang="en-AU" sz="2400" b="0" i="0" cap="none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AU" sz="2400" cap="non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DB8DF-5718-4E69-A6CB-FCE80AC39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" y="803565"/>
                <a:ext cx="12191998" cy="605443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91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02F0-6354-4594-9F50-7474E1FA0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Change of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4A745-C6DE-482C-9901-251241AA6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214694"/>
            <a:ext cx="8142820" cy="4499160"/>
          </a:xfrm>
        </p:spPr>
        <p:txBody>
          <a:bodyPr>
            <a:noAutofit/>
          </a:bodyPr>
          <a:lstStyle/>
          <a:p>
            <a:r>
              <a:rPr lang="en-AU" sz="2800" cap="none" dirty="0"/>
              <a:t>Changes of state are reversible changes in matter.</a:t>
            </a:r>
          </a:p>
          <a:p>
            <a:r>
              <a:rPr lang="en-AU" sz="2800" cap="none" dirty="0"/>
              <a:t>During these processes, matter’s chemical </a:t>
            </a:r>
            <a:br>
              <a:rPr lang="en-AU" sz="2800" cap="none" dirty="0"/>
            </a:br>
            <a:r>
              <a:rPr lang="en-AU" sz="2800" cap="none" dirty="0"/>
              <a:t>properties and molecular composition </a:t>
            </a:r>
            <a:br>
              <a:rPr lang="en-AU" sz="2800" cap="none" dirty="0"/>
            </a:br>
            <a:r>
              <a:rPr lang="en-AU" sz="2800" cap="none" dirty="0"/>
              <a:t>do not change</a:t>
            </a:r>
            <a:r>
              <a:rPr lang="en-AU" sz="2800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5E7B9C-1A30-4570-B12B-91298C7A7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6"/>
          <a:stretch/>
        </p:blipFill>
        <p:spPr bwMode="auto">
          <a:xfrm>
            <a:off x="7257460" y="2850776"/>
            <a:ext cx="4848815" cy="38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23B8D-C826-4C1F-A605-A1C278A61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214694"/>
            <a:ext cx="5704962" cy="4351338"/>
          </a:xfrm>
        </p:spPr>
        <p:txBody>
          <a:bodyPr>
            <a:normAutofit/>
          </a:bodyPr>
          <a:lstStyle/>
          <a:p>
            <a:r>
              <a:rPr lang="en-AU" sz="2800" cap="none" dirty="0"/>
              <a:t>When a solid is heated to its melting point, its particles gain energy and are able to partly overcome the forces of attraction between them.</a:t>
            </a:r>
          </a:p>
          <a:p>
            <a:r>
              <a:rPr lang="en-AU" sz="2800" cap="none" dirty="0"/>
              <a:t>They </a:t>
            </a:r>
            <a:r>
              <a:rPr lang="en-AU" sz="2800" b="1" cap="none" dirty="0"/>
              <a:t>no longer stay in one fixed position</a:t>
            </a:r>
            <a:r>
              <a:rPr lang="en-AU" sz="2800" cap="none" dirty="0"/>
              <a:t>, but they slip over one another as a liquid.</a:t>
            </a:r>
            <a:endParaRPr lang="en-AU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8B9A91-718E-4565-AEE7-99BBC61944B6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Change of state: </a:t>
            </a:r>
            <a:br>
              <a:rPr lang="en-AU" dirty="0"/>
            </a:br>
            <a:r>
              <a:rPr lang="en-AU" i="1" dirty="0"/>
              <a:t>absorption or release of energy</a:t>
            </a:r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981E26-001F-485B-B350-18DB9F59B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6"/>
          <a:stretch/>
        </p:blipFill>
        <p:spPr bwMode="auto">
          <a:xfrm>
            <a:off x="6420640" y="3373582"/>
            <a:ext cx="5570467" cy="17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5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23B8D-C826-4C1F-A605-A1C278A61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214694"/>
            <a:ext cx="5704962" cy="4351338"/>
          </a:xfrm>
        </p:spPr>
        <p:txBody>
          <a:bodyPr>
            <a:normAutofit/>
          </a:bodyPr>
          <a:lstStyle/>
          <a:p>
            <a:r>
              <a:rPr lang="en-AU" sz="2800" cap="none" dirty="0"/>
              <a:t>When the liquid is heated to its boiling point, its particles gain enough energy to completely overpower the intermolecular </a:t>
            </a:r>
            <a:br>
              <a:rPr lang="en-AU" sz="2800" cap="none" dirty="0"/>
            </a:br>
            <a:r>
              <a:rPr lang="en-AU" sz="2800" cap="none" dirty="0"/>
              <a:t>forces of attraction.</a:t>
            </a:r>
          </a:p>
          <a:p>
            <a:r>
              <a:rPr lang="en-AU" sz="2800" cap="none" dirty="0"/>
              <a:t>They begin to move around freely as a gas.</a:t>
            </a:r>
            <a:endParaRPr lang="en-AU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8B9A91-718E-4565-AEE7-99BBC61944B6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Change of state: </a:t>
            </a:r>
            <a:br>
              <a:rPr lang="en-AU" dirty="0"/>
            </a:br>
            <a:r>
              <a:rPr lang="en-AU" i="1" dirty="0"/>
              <a:t>absorption or release of energy</a:t>
            </a:r>
            <a:endParaRPr lang="en-A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07CA97-2E06-4BB5-BDF0-5A43A497F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6"/>
          <a:stretch/>
        </p:blipFill>
        <p:spPr bwMode="auto">
          <a:xfrm>
            <a:off x="6420640" y="3373582"/>
            <a:ext cx="5570467" cy="17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3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90170-A12E-4288-BDAA-04C8B91BB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214694"/>
            <a:ext cx="10435750" cy="4351338"/>
          </a:xfrm>
        </p:spPr>
        <p:txBody>
          <a:bodyPr>
            <a:normAutofit/>
          </a:bodyPr>
          <a:lstStyle/>
          <a:p>
            <a:r>
              <a:rPr lang="en-AU" sz="2800" cap="none" dirty="0">
                <a:ea typeface="Times New Roman" panose="02020603050405020304" pitchFamily="18" charset="0"/>
              </a:rPr>
              <a:t>If heat is transferred to a substance, then the usual result is an increase in its temperature (i.e. an increase in the average kinetic energy of its </a:t>
            </a:r>
            <a:br>
              <a:rPr lang="en-AU" sz="2800" cap="none" dirty="0">
                <a:ea typeface="Times New Roman" panose="02020603050405020304" pitchFamily="18" charset="0"/>
              </a:rPr>
            </a:br>
            <a:r>
              <a:rPr lang="en-AU" sz="2800" cap="none" dirty="0">
                <a:ea typeface="Times New Roman" panose="02020603050405020304" pitchFamily="18" charset="0"/>
              </a:rPr>
              <a:t>particles).</a:t>
            </a:r>
          </a:p>
          <a:p>
            <a:r>
              <a:rPr lang="en-AU" sz="2800" cap="none" dirty="0">
                <a:ea typeface="Times New Roman" panose="02020603050405020304" pitchFamily="18" charset="0"/>
              </a:rPr>
              <a:t>However, at certain temperatures, the </a:t>
            </a:r>
            <a:br>
              <a:rPr lang="en-AU" sz="2800" cap="none" dirty="0">
                <a:ea typeface="Times New Roman" panose="02020603050405020304" pitchFamily="18" charset="0"/>
              </a:rPr>
            </a:br>
            <a:r>
              <a:rPr lang="en-AU" sz="2800" cap="none" dirty="0">
                <a:ea typeface="Times New Roman" panose="02020603050405020304" pitchFamily="18" charset="0"/>
              </a:rPr>
              <a:t>heat causes a change of state </a:t>
            </a:r>
            <a:r>
              <a:rPr lang="en-AU" sz="2800" b="1" cap="none" dirty="0">
                <a:ea typeface="Times New Roman" panose="02020603050405020304" pitchFamily="18" charset="0"/>
              </a:rPr>
              <a:t>instead</a:t>
            </a:r>
            <a:r>
              <a:rPr lang="en-AU" sz="2800" cap="none" dirty="0">
                <a:ea typeface="Times New Roman" panose="02020603050405020304" pitchFamily="18" charset="0"/>
              </a:rPr>
              <a:t>.</a:t>
            </a:r>
            <a:endParaRPr lang="en-AU" sz="2800" b="1" cap="non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168499-6BD1-42A2-BB0F-1AF7370C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Change of State: </a:t>
            </a:r>
            <a:br>
              <a:rPr lang="en-AU" dirty="0"/>
            </a:br>
            <a:r>
              <a:rPr lang="en-AU" i="1" dirty="0"/>
              <a:t>absorption or release of energy</a:t>
            </a:r>
            <a:endParaRPr lang="en-AU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E1013D9-5975-45BB-820A-0DCD3C14B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59" y="3476065"/>
            <a:ext cx="5418141" cy="338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935E-A999-4E15-B1AD-132EE6FD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Latent Heat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7B05-AF32-456B-BAD4-A69F06B57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214693"/>
            <a:ext cx="10364452" cy="4549177"/>
          </a:xfrm>
        </p:spPr>
        <p:txBody>
          <a:bodyPr>
            <a:normAutofit/>
          </a:bodyPr>
          <a:lstStyle/>
          <a:p>
            <a:r>
              <a:rPr lang="en-AU" sz="2800" cap="none" dirty="0"/>
              <a:t>During changes of state, a substance absorbs or releases heat, but its temperature remains the same.</a:t>
            </a:r>
          </a:p>
          <a:p>
            <a:r>
              <a:rPr lang="en-AU" sz="2800" cap="none" dirty="0"/>
              <a:t>Because of this, heat absorbed or released during a phase change is called </a:t>
            </a:r>
            <a:r>
              <a:rPr lang="en-AU" sz="2800" b="1" cap="none" dirty="0"/>
              <a:t>latent heat</a:t>
            </a:r>
            <a:r>
              <a:rPr lang="en-AU" sz="2800" cap="none" dirty="0"/>
              <a:t>. (</a:t>
            </a:r>
            <a:r>
              <a:rPr lang="en-AU" sz="2800" i="1" cap="none" dirty="0"/>
              <a:t>Latent</a:t>
            </a:r>
            <a:r>
              <a:rPr lang="en-AU" sz="2800" cap="none" dirty="0"/>
              <a:t> means hidden or concealed.)</a:t>
            </a:r>
          </a:p>
          <a:p>
            <a:r>
              <a:rPr lang="en-AU" sz="2800" cap="none" dirty="0"/>
              <a:t>Heat involved in changes between solid and liquid is called </a:t>
            </a:r>
            <a:r>
              <a:rPr lang="en-AU" sz="2800" b="1" cap="none" dirty="0"/>
              <a:t>latent heat of fusion</a:t>
            </a:r>
            <a:r>
              <a:rPr lang="en-AU" sz="2800" cap="none" dirty="0"/>
              <a:t>.</a:t>
            </a:r>
          </a:p>
          <a:p>
            <a:r>
              <a:rPr lang="en-AU" sz="2800" cap="none" dirty="0"/>
              <a:t>Heat involved in changes between liquid and gas is called </a:t>
            </a:r>
            <a:r>
              <a:rPr lang="en-AU" sz="2800" b="1" cap="none" dirty="0"/>
              <a:t>latent heat of vaporisation</a:t>
            </a:r>
            <a:r>
              <a:rPr lang="en-AU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39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6E77-DC58-4C63-81BA-B3B37641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Latent heat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EDCA8C-47A2-4D6B-949B-8A7613769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121920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0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935E-A999-4E15-B1AD-132EE6FD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Latent Heat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4F7B05-AF32-456B-BAD4-A69F06B57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75" y="2214693"/>
                <a:ext cx="10364452" cy="4549177"/>
              </a:xfrm>
            </p:spPr>
            <p:txBody>
              <a:bodyPr>
                <a:normAutofit/>
              </a:bodyPr>
              <a:lstStyle/>
              <a:p>
                <a:r>
                  <a:rPr lang="en-AU" sz="2800" cap="none" dirty="0"/>
                  <a:t>The quantity of heat required to produce a change of state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cap="none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2800" b="0" i="1" cap="none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cap="none" smtClean="0">
                          <a:latin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en-AU" sz="2800" cap="none" dirty="0"/>
              </a:p>
              <a:p>
                <a:pPr marL="0" indent="0">
                  <a:buNone/>
                </a:pPr>
                <a:r>
                  <a:rPr lang="en-AU" sz="2800" cap="none" dirty="0"/>
                  <a:t>where:</a:t>
                </a:r>
              </a:p>
              <a:p>
                <a:pPr marL="0" indent="0">
                  <a:buNone/>
                </a:pPr>
                <a:r>
                  <a:rPr lang="en-AU" sz="2800" b="0" cap="none" dirty="0"/>
                  <a:t>	</a:t>
                </a:r>
                <a14:m>
                  <m:oMath xmlns:m="http://schemas.openxmlformats.org/officeDocument/2006/math">
                    <m:r>
                      <a:rPr lang="en-AU" sz="2800" b="0" i="1" cap="none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sz="2800" b="0" i="0" cap="none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800" cap="none" dirty="0"/>
                  <a:t> heat gained or lost in joules (J)</a:t>
                </a:r>
              </a:p>
              <a:p>
                <a:pPr marL="0" indent="0">
                  <a:buNone/>
                </a:pPr>
                <a:r>
                  <a:rPr lang="en-AU" sz="2800" b="0" cap="none" dirty="0"/>
                  <a:t>	</a:t>
                </a:r>
                <a14:m>
                  <m:oMath xmlns:m="http://schemas.openxmlformats.org/officeDocument/2006/math">
                    <m:r>
                      <a:rPr lang="en-AU" sz="2800" b="0" i="1" cap="none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800" b="0" i="1" cap="none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800" cap="none" dirty="0"/>
                  <a:t> mass of substance in kilograms (kg)</a:t>
                </a:r>
              </a:p>
              <a:p>
                <a:pPr marL="0" indent="0">
                  <a:buNone/>
                </a:pPr>
                <a:r>
                  <a:rPr lang="en-AU" sz="2800" b="0" cap="none" dirty="0"/>
                  <a:t>	</a:t>
                </a:r>
                <a14:m>
                  <m:oMath xmlns:m="http://schemas.openxmlformats.org/officeDocument/2006/math">
                    <m:r>
                      <a:rPr lang="en-AU" sz="2800" b="0" i="1" cap="none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AU" sz="2800" b="0" i="1" cap="none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800" cap="none" dirty="0"/>
                  <a:t> latent heat of fusion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cap="none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nor/>
                          </m:rPr>
                          <a:rPr lang="en-AU" sz="2800" b="0" i="0" cap="none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AU" sz="2800" cap="none" dirty="0"/>
                  <a:t>) or latent heat of vaporisation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cap="none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nor/>
                          </m:rPr>
                          <a:rPr lang="en-AU" sz="2800" b="0" i="0" cap="none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AU" sz="2800" cap="none" dirty="0"/>
                  <a:t>) 		in joules per kilogram (J kg</a:t>
                </a:r>
                <a:r>
                  <a:rPr lang="en-AU" sz="2800" cap="none" baseline="30000" dirty="0"/>
                  <a:t>-1</a:t>
                </a:r>
                <a:r>
                  <a:rPr lang="en-AU" sz="2800" cap="none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4F7B05-AF32-456B-BAD4-A69F06B57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75" y="2214693"/>
                <a:ext cx="10364452" cy="4549177"/>
              </a:xfrm>
              <a:blipFill>
                <a:blip r:embed="rId2"/>
                <a:stretch>
                  <a:fillRect l="-1235" t="-2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9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935E-A999-4E15-B1AD-132EE6FD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AU" dirty="0"/>
              <a:t>Heating Curve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95ED5AF-B997-4350-8C90-DB378D4B6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29" y="920277"/>
            <a:ext cx="11575143" cy="5937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5A50C2-237D-47B6-B3C4-C4E56D08BC85}"/>
              </a:ext>
            </a:extLst>
          </p:cNvPr>
          <p:cNvSpPr txBox="1"/>
          <p:nvPr/>
        </p:nvSpPr>
        <p:spPr>
          <a:xfrm>
            <a:off x="9805025" y="6145403"/>
            <a:ext cx="147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379582603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</TotalTime>
  <Words>691</Words>
  <Application>Microsoft Office PowerPoint</Application>
  <PresentationFormat>Widescreen</PresentationFormat>
  <Paragraphs>65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Tw Cen MT</vt:lpstr>
      <vt:lpstr>Droplet</vt:lpstr>
      <vt:lpstr>Latent Heat</vt:lpstr>
      <vt:lpstr>Change of state</vt:lpstr>
      <vt:lpstr>PowerPoint Presentation</vt:lpstr>
      <vt:lpstr>PowerPoint Presentation</vt:lpstr>
      <vt:lpstr>Change of State:  absorption or release of energy</vt:lpstr>
      <vt:lpstr>Latent Heat</vt:lpstr>
      <vt:lpstr>Latent heat</vt:lpstr>
      <vt:lpstr>Latent Heat</vt:lpstr>
      <vt:lpstr>Heating Curve</vt:lpstr>
      <vt:lpstr>Example 1</vt:lpstr>
      <vt:lpstr>Example 2</vt:lpstr>
      <vt:lpstr>Example 3</vt:lpstr>
      <vt:lpstr>Example 3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of state</dc:title>
  <dc:creator>JERRY Tressa [Harrisdale Senior High School]</dc:creator>
  <cp:lastModifiedBy>AXTENS Nathan [Harrisdale Senior High School]</cp:lastModifiedBy>
  <cp:revision>20</cp:revision>
  <dcterms:created xsi:type="dcterms:W3CDTF">2022-02-17T03:31:56Z</dcterms:created>
  <dcterms:modified xsi:type="dcterms:W3CDTF">2022-02-21T07:56:44Z</dcterms:modified>
</cp:coreProperties>
</file>